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2" r:id="rId3"/>
    <p:sldId id="264" r:id="rId4"/>
    <p:sldId id="263" r:id="rId5"/>
    <p:sldId id="262" r:id="rId6"/>
    <p:sldId id="265" r:id="rId7"/>
    <p:sldId id="266" r:id="rId8"/>
    <p:sldId id="267" r:id="rId9"/>
    <p:sldId id="273" r:id="rId10"/>
    <p:sldId id="275" r:id="rId11"/>
    <p:sldId id="276" r:id="rId12"/>
    <p:sldId id="258" r:id="rId13"/>
    <p:sldId id="257" r:id="rId14"/>
    <p:sldId id="259" r:id="rId15"/>
    <p:sldId id="260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2729" autoAdjust="0"/>
  </p:normalViewPr>
  <p:slideViewPr>
    <p:cSldViewPr snapToGrid="0">
      <p:cViewPr varScale="1">
        <p:scale>
          <a:sx n="102" d="100"/>
          <a:sy n="102" d="100"/>
        </p:scale>
        <p:origin x="7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4CC6F-D79C-4BC2-9FD1-E48A9B24410F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D52F3-F08E-4764-81B6-4D548FEAB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27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D52F3-F08E-4764-81B6-4D548FEAB5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55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57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52F3-F08E-4764-81B6-4D548FEAB5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14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96085-DC1E-D79E-4F51-889B92E7C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05588C-B743-6FF7-4882-EDB6DF24B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39D169-5532-F002-76DB-5C3900CB9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697E8-6117-1AF7-439A-DAD2ECCC6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52F3-F08E-4764-81B6-4D548FEAB5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65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A0EF7-17A5-5B24-4B2E-053B74099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1E2BF5-5581-2F11-9E61-97016686B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DA8D0-7D72-1CD9-FA64-7F89C6388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CA0FD-2293-45C0-0D71-1FF4E8C9CF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D52F3-F08E-4764-81B6-4D548FEAB5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69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57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8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63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37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78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4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6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12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9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9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92742-4726-4FA1-836A-5424CBE54B6A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93CF7-B0E9-461D-B069-628E7840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6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575"/>
            <a:ext cx="4591050" cy="6886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40663" y="4718064"/>
            <a:ext cx="282551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 name(s):</a:t>
            </a:r>
            <a:br>
              <a:rPr lang="en-US" dirty="0"/>
            </a:br>
            <a:r>
              <a:rPr lang="en-US" sz="1600" dirty="0"/>
              <a:t>Nguyễn Quốc Khánh – </a:t>
            </a:r>
            <a:r>
              <a:rPr lang="en-US" sz="1600" dirty="0" err="1"/>
              <a:t>22IM010</a:t>
            </a:r>
            <a:endParaRPr lang="en-US" sz="1600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360" y="9796"/>
            <a:ext cx="1205508" cy="120015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5240663" y="56319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Advisor: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Ngô Lê Quân</a:t>
            </a:r>
          </a:p>
        </p:txBody>
      </p:sp>
      <p:sp>
        <p:nvSpPr>
          <p:cNvPr id="11" name="Text 0"/>
          <p:cNvSpPr/>
          <p:nvPr/>
        </p:nvSpPr>
        <p:spPr>
          <a:xfrm>
            <a:off x="5240663" y="1106075"/>
            <a:ext cx="5803106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27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Furniture Sales Website</a:t>
            </a:r>
            <a:endParaRPr lang="en-US" sz="2700" dirty="0"/>
          </a:p>
        </p:txBody>
      </p:sp>
      <p:sp>
        <p:nvSpPr>
          <p:cNvPr id="12" name="Text 1"/>
          <p:cNvSpPr/>
          <p:nvPr/>
        </p:nvSpPr>
        <p:spPr>
          <a:xfrm>
            <a:off x="5240663" y="1645204"/>
            <a:ext cx="7721441" cy="3810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000"/>
              </a:lnSpc>
              <a:buNone/>
            </a:pPr>
            <a:r>
              <a:rPr lang="en-US" sz="55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Web Application Development</a:t>
            </a:r>
            <a:endParaRPr lang="en-US" sz="5500" dirty="0"/>
          </a:p>
        </p:txBody>
      </p:sp>
      <p:sp>
        <p:nvSpPr>
          <p:cNvPr id="13" name="Text 2"/>
          <p:cNvSpPr/>
          <p:nvPr/>
        </p:nvSpPr>
        <p:spPr>
          <a:xfrm>
            <a:off x="5240663" y="4335826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Final Project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9600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F096C-9545-6DC3-49C9-59673AE14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B1DD1481-7AF8-F61F-3FD5-90F69F42BF5A}"/>
              </a:ext>
            </a:extLst>
          </p:cNvPr>
          <p:cNvSpPr/>
          <p:nvPr/>
        </p:nvSpPr>
        <p:spPr>
          <a:xfrm>
            <a:off x="157743" y="112335"/>
            <a:ext cx="6057662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Sequence Diagram </a:t>
            </a:r>
            <a:endParaRPr lang="en-US" sz="32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B4F4DA56-43C1-3AF2-11C8-516940481CFA}"/>
              </a:ext>
            </a:extLst>
          </p:cNvPr>
          <p:cNvSpPr/>
          <p:nvPr/>
        </p:nvSpPr>
        <p:spPr>
          <a:xfrm>
            <a:off x="575786" y="3088719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EB1D217-F0B7-C193-6725-5B802ED5580C}"/>
              </a:ext>
            </a:extLst>
          </p:cNvPr>
          <p:cNvSpPr/>
          <p:nvPr/>
        </p:nvSpPr>
        <p:spPr>
          <a:xfrm>
            <a:off x="385941" y="5874901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AFB0F543-A1C3-5F68-2198-893270438B13}"/>
              </a:ext>
            </a:extLst>
          </p:cNvPr>
          <p:cNvSpPr/>
          <p:nvPr/>
        </p:nvSpPr>
        <p:spPr>
          <a:xfrm>
            <a:off x="255211" y="6322040"/>
            <a:ext cx="321540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5C461BC7-C8BB-B9FB-5274-1CB9C1B463C3}"/>
              </a:ext>
            </a:extLst>
          </p:cNvPr>
          <p:cNvSpPr/>
          <p:nvPr/>
        </p:nvSpPr>
        <p:spPr>
          <a:xfrm>
            <a:off x="3601343" y="5882521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B138FFC7-974C-CE9A-E1D0-1AF452722AF6}"/>
              </a:ext>
            </a:extLst>
          </p:cNvPr>
          <p:cNvSpPr/>
          <p:nvPr/>
        </p:nvSpPr>
        <p:spPr>
          <a:xfrm>
            <a:off x="3520201" y="6276499"/>
            <a:ext cx="321552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24EE0CCC-1F63-BAD6-0528-9951742B7F03}"/>
              </a:ext>
            </a:extLst>
          </p:cNvPr>
          <p:cNvSpPr/>
          <p:nvPr/>
        </p:nvSpPr>
        <p:spPr>
          <a:xfrm>
            <a:off x="6957893" y="5890141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E7D7AB4C-E243-129B-0B9E-24BF073E8A65}"/>
              </a:ext>
            </a:extLst>
          </p:cNvPr>
          <p:cNvSpPr/>
          <p:nvPr/>
        </p:nvSpPr>
        <p:spPr>
          <a:xfrm>
            <a:off x="6735722" y="6284119"/>
            <a:ext cx="321552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FB181B02-AFB2-A5B2-0E18-F39943C116DA}"/>
              </a:ext>
            </a:extLst>
          </p:cNvPr>
          <p:cNvSpPr/>
          <p:nvPr/>
        </p:nvSpPr>
        <p:spPr>
          <a:xfrm>
            <a:off x="9972913" y="5824329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>
              <a:solidFill>
                <a:srgbClr val="4A4A4A"/>
              </a:solidFill>
              <a:latin typeface="DM Sans Semi Bold" pitchFamily="34" charset="0"/>
              <a:ea typeface="DM Sans Semi Bold" pitchFamily="34" charset="-122"/>
              <a:cs typeface="DM Sans Semi Bold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FE593353-0018-E371-5EE3-13E5B279D254}"/>
              </a:ext>
            </a:extLst>
          </p:cNvPr>
          <p:cNvSpPr/>
          <p:nvPr/>
        </p:nvSpPr>
        <p:spPr>
          <a:xfrm>
            <a:off x="9254133" y="6304389"/>
            <a:ext cx="321552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44B4A6-90F9-DE89-D081-384684B75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699" y="23512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1" y="1020453"/>
            <a:ext cx="4825069" cy="22264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941" y="62644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DM Sans"/>
              </a:rPr>
              <a:t>Add to cart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77" y="2546148"/>
            <a:ext cx="7024784" cy="31110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62584" y="216657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DM Sans"/>
              </a:rPr>
              <a:t>Login website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" y="4407621"/>
            <a:ext cx="5250263" cy="20005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0851" y="3927741"/>
            <a:ext cx="420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DM Sans"/>
              </a:rPr>
              <a:t>View product → click View (see details)</a:t>
            </a:r>
          </a:p>
        </p:txBody>
      </p:sp>
    </p:spTree>
    <p:extLst>
      <p:ext uri="{BB962C8B-B14F-4D97-AF65-F5344CB8AC3E}">
        <p14:creationId xmlns:p14="http://schemas.microsoft.com/office/powerpoint/2010/main" val="4207894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B3AA2-81A4-42FD-C954-1853683A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8E0AA894-B9E6-3FF8-6823-A5E8DF639D8B}"/>
              </a:ext>
            </a:extLst>
          </p:cNvPr>
          <p:cNvSpPr/>
          <p:nvPr/>
        </p:nvSpPr>
        <p:spPr>
          <a:xfrm>
            <a:off x="255211" y="112335"/>
            <a:ext cx="6057662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Sequence Diagram </a:t>
            </a:r>
            <a:endParaRPr lang="en-US" sz="32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19662C36-8155-F356-4C26-2B837E755A8E}"/>
              </a:ext>
            </a:extLst>
          </p:cNvPr>
          <p:cNvSpPr/>
          <p:nvPr/>
        </p:nvSpPr>
        <p:spPr>
          <a:xfrm>
            <a:off x="575786" y="3088719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FA483C0D-8681-5C91-069F-D543B74A9FE6}"/>
              </a:ext>
            </a:extLst>
          </p:cNvPr>
          <p:cNvSpPr/>
          <p:nvPr/>
        </p:nvSpPr>
        <p:spPr>
          <a:xfrm>
            <a:off x="385941" y="5874901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D6FF68C-8668-5A8A-0839-B06896F09A1A}"/>
              </a:ext>
            </a:extLst>
          </p:cNvPr>
          <p:cNvSpPr/>
          <p:nvPr/>
        </p:nvSpPr>
        <p:spPr>
          <a:xfrm>
            <a:off x="255211" y="6322040"/>
            <a:ext cx="321540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EAE2931E-F803-1038-4991-8A33F2C25496}"/>
              </a:ext>
            </a:extLst>
          </p:cNvPr>
          <p:cNvSpPr/>
          <p:nvPr/>
        </p:nvSpPr>
        <p:spPr>
          <a:xfrm>
            <a:off x="3601343" y="5882521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27FDDED3-6D27-E2CB-4EAB-0E7FA842E0D1}"/>
              </a:ext>
            </a:extLst>
          </p:cNvPr>
          <p:cNvSpPr/>
          <p:nvPr/>
        </p:nvSpPr>
        <p:spPr>
          <a:xfrm>
            <a:off x="3520201" y="6276499"/>
            <a:ext cx="321552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FF4B5CC6-A5AA-90CE-B1F8-FD56BB33A4DB}"/>
              </a:ext>
            </a:extLst>
          </p:cNvPr>
          <p:cNvSpPr/>
          <p:nvPr/>
        </p:nvSpPr>
        <p:spPr>
          <a:xfrm>
            <a:off x="6957893" y="5890141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93169FE2-8322-1E4A-BEF7-0E1E785198F8}"/>
              </a:ext>
            </a:extLst>
          </p:cNvPr>
          <p:cNvSpPr/>
          <p:nvPr/>
        </p:nvSpPr>
        <p:spPr>
          <a:xfrm>
            <a:off x="6735722" y="6284119"/>
            <a:ext cx="321552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EEF6F81C-7100-AA44-7B61-BFE1707B2EB2}"/>
              </a:ext>
            </a:extLst>
          </p:cNvPr>
          <p:cNvSpPr/>
          <p:nvPr/>
        </p:nvSpPr>
        <p:spPr>
          <a:xfrm>
            <a:off x="9972913" y="5824329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>
              <a:solidFill>
                <a:srgbClr val="4A4A4A"/>
              </a:solidFill>
              <a:latin typeface="DM Sans Semi Bold" pitchFamily="34" charset="0"/>
              <a:ea typeface="DM Sans Semi Bold" pitchFamily="34" charset="-122"/>
              <a:cs typeface="DM Sans Semi Bold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774B65E2-5ECF-74EC-FEBF-08649C2F66E0}"/>
              </a:ext>
            </a:extLst>
          </p:cNvPr>
          <p:cNvSpPr/>
          <p:nvPr/>
        </p:nvSpPr>
        <p:spPr>
          <a:xfrm>
            <a:off x="9254133" y="6304389"/>
            <a:ext cx="321552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4A5839-E3D0-6B0C-C4C7-1A39D8793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699" y="23512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5A02D75-F8E9-5C18-271C-8F3A5F17A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45489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1" y="671716"/>
            <a:ext cx="5747657" cy="25454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9768" y="323349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DM Sans"/>
              </a:rPr>
              <a:t>Continue Payment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62" y="4289757"/>
            <a:ext cx="6369198" cy="248820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5941" y="3761628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DM Sans"/>
              </a:rPr>
              <a:t>Admin CRUD (add/edit/delete in/admin)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54" y="720895"/>
            <a:ext cx="5484068" cy="581885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47452" y="420738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DM Sans"/>
                <a:ea typeface="DM Sans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07790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79415" y="4564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Login Page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415" y="5055274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user authentication interface with form validation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903" y="1780341"/>
            <a:ext cx="2544009" cy="254400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029070" y="4519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Homepage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029070" y="5009792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Featured products display with navigation and search functionality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09" y="1780341"/>
            <a:ext cx="2544009" cy="254400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238399" y="4519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Product Search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238399" y="5009792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search and filtering capabilities for furniture categories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518" y="1780341"/>
            <a:ext cx="2544009" cy="254400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447728" y="4478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Shopping Cart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447728" y="4969191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 cart management with real-time price calculations</a:t>
            </a:r>
            <a:endParaRPr lang="en-US" sz="1750" dirty="0"/>
          </a:p>
        </p:txBody>
      </p:sp>
      <p:sp>
        <p:nvSpPr>
          <p:cNvPr id="15" name="Text 0"/>
          <p:cNvSpPr/>
          <p:nvPr/>
        </p:nvSpPr>
        <p:spPr>
          <a:xfrm>
            <a:off x="79415" y="0"/>
            <a:ext cx="72210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Implementation Highlights</a:t>
            </a:r>
            <a:endParaRPr lang="en-US" sz="4200" dirty="0"/>
          </a:p>
        </p:txBody>
      </p:sp>
      <p:sp>
        <p:nvSpPr>
          <p:cNvPr id="16" name="Text 1"/>
          <p:cNvSpPr/>
          <p:nvPr/>
        </p:nvSpPr>
        <p:spPr>
          <a:xfrm>
            <a:off x="79415" y="8448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interfaces and features developed during the project implementation phase.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5" y="1780460"/>
            <a:ext cx="2543890" cy="25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16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620" y="30461"/>
            <a:ext cx="5175380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832904" y="812706"/>
            <a:ext cx="3298934" cy="1284486"/>
          </a:xfrm>
          <a:prstGeom prst="roundRect">
            <a:avLst>
              <a:gd name="adj" fmla="val 360014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905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sp>
        <p:nvSpPr>
          <p:cNvPr id="4" name="Text 1"/>
          <p:cNvSpPr/>
          <p:nvPr/>
        </p:nvSpPr>
        <p:spPr>
          <a:xfrm>
            <a:off x="2406172" y="1298781"/>
            <a:ext cx="6398816" cy="1090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291"/>
              </a:lnSpc>
            </a:pPr>
            <a:r>
              <a:rPr lang="en-US" sz="60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</a:rPr>
              <a:t>DEMO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5286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22290" y="183952"/>
            <a:ext cx="67794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Challenges &amp; Limitations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222290" y="1459706"/>
            <a:ext cx="543401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Development Challenges</a:t>
            </a:r>
            <a:endParaRPr lang="en-US" sz="3550" dirty="0"/>
          </a:p>
        </p:txBody>
      </p:sp>
      <p:sp>
        <p:nvSpPr>
          <p:cNvPr id="6" name="Text 2"/>
          <p:cNvSpPr/>
          <p:nvPr/>
        </p:nvSpPr>
        <p:spPr>
          <a:xfrm>
            <a:off x="222290" y="22534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Learning Curve: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Understanding Django framework complexity and best practices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22290" y="30585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Integration Issues: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Connecting frontend and backend components seamlessly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22290" y="38636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 Constraints: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Managing project scope within academic semester deadlines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22290" y="4668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Design: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Creating efficient relational schema for e-commerce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466999" y="145970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Current Limitations</a:t>
            </a:r>
            <a:endParaRPr lang="en-US" sz="3550" dirty="0"/>
          </a:p>
        </p:txBody>
      </p:sp>
      <p:sp>
        <p:nvSpPr>
          <p:cNvPr id="11" name="Text 7"/>
          <p:cNvSpPr/>
          <p:nvPr/>
        </p:nvSpPr>
        <p:spPr>
          <a:xfrm>
            <a:off x="6466999" y="22534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Search Functionality: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No LLM-based intelligent </a:t>
            </a:r>
            <a:b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search capabilities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466999" y="30585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Payment System: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No integrated online payment </a:t>
            </a:r>
            <a:b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gateway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6466999" y="38636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Promotions: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Missing discount code and promotion features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6466999" y="4668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UI Completeness: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Some interface pages require </a:t>
            </a:r>
            <a:b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further development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303227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27040" y="0"/>
            <a:ext cx="71183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 &amp; Future Work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127040" y="1275755"/>
            <a:ext cx="480810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Achievements</a:t>
            </a:r>
            <a:endParaRPr lang="en-US" sz="3550" dirty="0"/>
          </a:p>
        </p:txBody>
      </p:sp>
      <p:sp>
        <p:nvSpPr>
          <p:cNvPr id="6" name="Text 2"/>
          <p:cNvSpPr/>
          <p:nvPr/>
        </p:nvSpPr>
        <p:spPr>
          <a:xfrm>
            <a:off x="127040" y="206954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Successful Implementation: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Built a functional furniture e-commerce website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7040" y="287464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Django Proficiency: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Applied MVT architecture and gained understanding of how Models, Views, and Templates interact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27040" y="40426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Full-Stack Skills: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Improved web development capabilities across frontend and backend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27040" y="48477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Academic Goals: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Met course requirements and learning objectives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932771" y="1275755"/>
            <a:ext cx="47115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Future Improvements</a:t>
            </a:r>
            <a:endParaRPr lang="en-US" sz="3550" dirty="0"/>
          </a:p>
        </p:txBody>
      </p:sp>
      <p:sp>
        <p:nvSpPr>
          <p:cNvPr id="11" name="Text 7"/>
          <p:cNvSpPr/>
          <p:nvPr/>
        </p:nvSpPr>
        <p:spPr>
          <a:xfrm>
            <a:off x="6932771" y="206954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AI-Enhanced Search: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Implement LLM-based </a:t>
            </a:r>
            <a:b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smart search functionality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932771" y="287464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Payment Integration: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Add secure online </a:t>
            </a:r>
            <a:b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payment gateway support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6932771" y="367974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Features: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Develop discount system</a:t>
            </a:r>
            <a:b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promotional tools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6932771" y="448484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UI Enhancement:</a:t>
            </a: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Complete remaining interface </a:t>
            </a:r>
            <a:b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pages and improve user experience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127040" y="59080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project successfully demonstrates the application of modern web development technologies in creating a practical </a:t>
            </a:r>
            <a:b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e-commerce solution, providing valuable experience for future software development endeavors.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24965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3624974" y="2386964"/>
            <a:ext cx="10675488" cy="423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88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Thank You</a:t>
            </a:r>
            <a:endParaRPr lang="en-US" sz="8800" dirty="0"/>
          </a:p>
        </p:txBody>
      </p:sp>
      <p:sp>
        <p:nvSpPr>
          <p:cNvPr id="5" name="Text 1"/>
          <p:cNvSpPr/>
          <p:nvPr/>
        </p:nvSpPr>
        <p:spPr>
          <a:xfrm>
            <a:off x="184190" y="1134309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endParaRPr lang="en-US" sz="8900" dirty="0"/>
          </a:p>
        </p:txBody>
      </p:sp>
      <p:sp>
        <p:nvSpPr>
          <p:cNvPr id="7" name="Text 3"/>
          <p:cNvSpPr/>
          <p:nvPr/>
        </p:nvSpPr>
        <p:spPr>
          <a:xfrm>
            <a:off x="184190" y="35866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84190" y="40288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84190" y="44710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84190" y="49132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84190" y="5422582"/>
            <a:ext cx="11642050" cy="1326713"/>
          </a:xfrm>
          <a:prstGeom prst="roundRect">
            <a:avLst>
              <a:gd name="adj" fmla="val 15387"/>
            </a:avLst>
          </a:prstGeom>
          <a:solidFill>
            <a:srgbClr val="FFB3BB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4" y="5875378"/>
            <a:ext cx="283488" cy="2268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04208" y="5701487"/>
            <a:ext cx="10402014" cy="768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36879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8644" y="587375"/>
            <a:ext cx="5120978" cy="516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Introduction &amp; Motivation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78644" y="1170087"/>
            <a:ext cx="2066727" cy="25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Why this project?</a:t>
            </a:r>
            <a:endParaRPr lang="en-US" sz="1625" dirty="0"/>
          </a:p>
        </p:txBody>
      </p:sp>
      <p:sp>
        <p:nvSpPr>
          <p:cNvPr id="5" name="Shape 2"/>
          <p:cNvSpPr/>
          <p:nvPr/>
        </p:nvSpPr>
        <p:spPr>
          <a:xfrm>
            <a:off x="578645" y="1636399"/>
            <a:ext cx="459580" cy="371971"/>
          </a:xfrm>
          <a:prstGeom prst="roundRect">
            <a:avLst>
              <a:gd name="adj" fmla="val 4000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778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r>
              <a:rPr lang="en-US" dirty="0"/>
              <a:t>I</a:t>
            </a:r>
          </a:p>
        </p:txBody>
      </p:sp>
      <p:sp>
        <p:nvSpPr>
          <p:cNvPr id="6" name="Text 3"/>
          <p:cNvSpPr/>
          <p:nvPr/>
        </p:nvSpPr>
        <p:spPr>
          <a:xfrm>
            <a:off x="1115914" y="1733054"/>
            <a:ext cx="2500808" cy="25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Urban Population Growth</a:t>
            </a:r>
            <a:endParaRPr lang="en-US" sz="1625" dirty="0"/>
          </a:p>
        </p:txBody>
      </p:sp>
      <p:sp>
        <p:nvSpPr>
          <p:cNvPr id="7" name="Text 4"/>
          <p:cNvSpPr/>
          <p:nvPr/>
        </p:nvSpPr>
        <p:spPr>
          <a:xfrm>
            <a:off x="1115914" y="2090440"/>
            <a:ext cx="5925443" cy="264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Higher demand for furniture as more people move to cities and apartments</a:t>
            </a:r>
            <a:endParaRPr lang="en-US" sz="1292" dirty="0"/>
          </a:p>
        </p:txBody>
      </p:sp>
      <p:sp>
        <p:nvSpPr>
          <p:cNvPr id="8" name="Shape 5"/>
          <p:cNvSpPr/>
          <p:nvPr/>
        </p:nvSpPr>
        <p:spPr>
          <a:xfrm>
            <a:off x="578645" y="2685455"/>
            <a:ext cx="459580" cy="371971"/>
          </a:xfrm>
          <a:prstGeom prst="roundRect">
            <a:avLst>
              <a:gd name="adj" fmla="val 4000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778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r>
              <a:rPr lang="en-US" dirty="0"/>
              <a:t>II</a:t>
            </a:r>
          </a:p>
        </p:txBody>
      </p:sp>
      <p:sp>
        <p:nvSpPr>
          <p:cNvPr id="9" name="Text 6"/>
          <p:cNvSpPr/>
          <p:nvPr/>
        </p:nvSpPr>
        <p:spPr>
          <a:xfrm>
            <a:off x="1115914" y="2742207"/>
            <a:ext cx="3277989" cy="25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Shift from Houses to Apartments</a:t>
            </a:r>
            <a:endParaRPr lang="en-US" sz="1625" dirty="0"/>
          </a:p>
        </p:txBody>
      </p:sp>
      <p:sp>
        <p:nvSpPr>
          <p:cNvPr id="10" name="Text 7"/>
          <p:cNvSpPr/>
          <p:nvPr/>
        </p:nvSpPr>
        <p:spPr>
          <a:xfrm>
            <a:off x="1115914" y="3099594"/>
            <a:ext cx="5925443" cy="264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Changing living patterns require different furniture solutions</a:t>
            </a:r>
            <a:endParaRPr lang="en-US" sz="1292" dirty="0"/>
          </a:p>
        </p:txBody>
      </p:sp>
      <p:sp>
        <p:nvSpPr>
          <p:cNvPr id="11" name="Shape 8"/>
          <p:cNvSpPr/>
          <p:nvPr/>
        </p:nvSpPr>
        <p:spPr>
          <a:xfrm>
            <a:off x="578645" y="3694609"/>
            <a:ext cx="459580" cy="371971"/>
          </a:xfrm>
          <a:prstGeom prst="roundRect">
            <a:avLst>
              <a:gd name="adj" fmla="val 4000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778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r>
              <a:rPr lang="en-US" dirty="0"/>
              <a:t>III</a:t>
            </a:r>
          </a:p>
        </p:txBody>
      </p:sp>
      <p:sp>
        <p:nvSpPr>
          <p:cNvPr id="12" name="Text 9"/>
          <p:cNvSpPr/>
          <p:nvPr/>
        </p:nvSpPr>
        <p:spPr>
          <a:xfrm>
            <a:off x="1115914" y="3751362"/>
            <a:ext cx="2252563" cy="25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Online Shopping Trend</a:t>
            </a:r>
            <a:endParaRPr lang="en-US" sz="1625" dirty="0"/>
          </a:p>
        </p:txBody>
      </p:sp>
      <p:sp>
        <p:nvSpPr>
          <p:cNvPr id="13" name="Text 10"/>
          <p:cNvSpPr/>
          <p:nvPr/>
        </p:nvSpPr>
        <p:spPr>
          <a:xfrm>
            <a:off x="1115914" y="4108748"/>
            <a:ext cx="5925443" cy="264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Digital transformation replacing traditional furniture stores</a:t>
            </a:r>
            <a:endParaRPr lang="en-US" sz="1292" dirty="0"/>
          </a:p>
        </p:txBody>
      </p:sp>
      <p:sp>
        <p:nvSpPr>
          <p:cNvPr id="14" name="Shape 11"/>
          <p:cNvSpPr/>
          <p:nvPr/>
        </p:nvSpPr>
        <p:spPr>
          <a:xfrm>
            <a:off x="578645" y="4703763"/>
            <a:ext cx="459580" cy="371971"/>
          </a:xfrm>
          <a:prstGeom prst="roundRect">
            <a:avLst>
              <a:gd name="adj" fmla="val 4000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778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r>
              <a:rPr lang="en-US" dirty="0"/>
              <a:t>IV</a:t>
            </a:r>
          </a:p>
        </p:txBody>
      </p:sp>
      <p:sp>
        <p:nvSpPr>
          <p:cNvPr id="15" name="Text 12"/>
          <p:cNvSpPr/>
          <p:nvPr/>
        </p:nvSpPr>
        <p:spPr>
          <a:xfrm>
            <a:off x="1115913" y="4760516"/>
            <a:ext cx="2066727" cy="25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Market Opportunity</a:t>
            </a:r>
            <a:endParaRPr lang="en-US" sz="1625" dirty="0"/>
          </a:p>
        </p:txBody>
      </p:sp>
      <p:sp>
        <p:nvSpPr>
          <p:cNvPr id="16" name="Text 13"/>
          <p:cNvSpPr/>
          <p:nvPr/>
        </p:nvSpPr>
        <p:spPr>
          <a:xfrm>
            <a:off x="1115914" y="5117902"/>
            <a:ext cx="5925443" cy="264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Need for an accessible online furniture sales platform</a:t>
            </a:r>
            <a:endParaRPr lang="en-US" sz="1292" dirty="0"/>
          </a:p>
        </p:txBody>
      </p:sp>
      <p:sp>
        <p:nvSpPr>
          <p:cNvPr id="20" name="Text 11"/>
          <p:cNvSpPr/>
          <p:nvPr/>
        </p:nvSpPr>
        <p:spPr>
          <a:xfrm>
            <a:off x="578644" y="5481439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Goal:</a:t>
            </a:r>
            <a:r>
              <a:rPr lang="en-US" sz="1458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Build a basic, user-friendly furniture sales website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2680811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0"/>
          <p:cNvSpPr/>
          <p:nvPr/>
        </p:nvSpPr>
        <p:spPr>
          <a:xfrm>
            <a:off x="317540" y="2922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19" name="Shape 1"/>
          <p:cNvSpPr/>
          <p:nvPr/>
        </p:nvSpPr>
        <p:spPr>
          <a:xfrm>
            <a:off x="317540" y="1844040"/>
            <a:ext cx="3816310" cy="2402324"/>
          </a:xfrm>
          <a:prstGeom prst="roundRect">
            <a:avLst>
              <a:gd name="adj" fmla="val 8498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sp>
        <p:nvSpPr>
          <p:cNvPr id="20" name="Text 2"/>
          <p:cNvSpPr/>
          <p:nvPr/>
        </p:nvSpPr>
        <p:spPr>
          <a:xfrm>
            <a:off x="551974" y="2078474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Build E-commerce Website</a:t>
            </a:r>
            <a:endParaRPr lang="en-US" sz="2200" dirty="0"/>
          </a:p>
        </p:txBody>
      </p:sp>
      <p:sp>
        <p:nvSpPr>
          <p:cNvPr id="21" name="Text 3"/>
          <p:cNvSpPr/>
          <p:nvPr/>
        </p:nvSpPr>
        <p:spPr>
          <a:xfrm>
            <a:off x="551974" y="256889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 furniture e-commerce platform with essential shopping features</a:t>
            </a:r>
            <a:endParaRPr lang="en-US" sz="1750" dirty="0"/>
          </a:p>
        </p:txBody>
      </p:sp>
      <p:sp>
        <p:nvSpPr>
          <p:cNvPr id="22" name="Shape 4"/>
          <p:cNvSpPr/>
          <p:nvPr/>
        </p:nvSpPr>
        <p:spPr>
          <a:xfrm>
            <a:off x="4368284" y="1836421"/>
            <a:ext cx="3961924" cy="2402324"/>
          </a:xfrm>
          <a:prstGeom prst="roundRect">
            <a:avLst>
              <a:gd name="adj" fmla="val 8498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sp>
        <p:nvSpPr>
          <p:cNvPr id="23" name="Text 5"/>
          <p:cNvSpPr/>
          <p:nvPr/>
        </p:nvSpPr>
        <p:spPr>
          <a:xfrm>
            <a:off x="4602718" y="2070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Apply Django MVT</a:t>
            </a:r>
            <a:endParaRPr lang="en-US" sz="2200" dirty="0"/>
          </a:p>
        </p:txBody>
      </p:sp>
      <p:sp>
        <p:nvSpPr>
          <p:cNvPr id="24" name="Text 6"/>
          <p:cNvSpPr/>
          <p:nvPr/>
        </p:nvSpPr>
        <p:spPr>
          <a:xfrm>
            <a:off x="4602718" y="256127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Apply Django's Model-View-Template architecture for structured development</a:t>
            </a:r>
            <a:endParaRPr lang="en-US" sz="1750" dirty="0"/>
          </a:p>
        </p:txBody>
      </p:sp>
      <p:sp>
        <p:nvSpPr>
          <p:cNvPr id="25" name="Shape 7"/>
          <p:cNvSpPr/>
          <p:nvPr/>
        </p:nvSpPr>
        <p:spPr>
          <a:xfrm>
            <a:off x="8441115" y="1828800"/>
            <a:ext cx="3551158" cy="2402324"/>
          </a:xfrm>
          <a:prstGeom prst="roundRect">
            <a:avLst>
              <a:gd name="adj" fmla="val 8498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sp>
        <p:nvSpPr>
          <p:cNvPr id="26" name="Text 8"/>
          <p:cNvSpPr/>
          <p:nvPr/>
        </p:nvSpPr>
        <p:spPr>
          <a:xfrm>
            <a:off x="8564642" y="21465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Practice Full-Stack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8564642" y="256889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Gain hands-on experience in full-stack web development</a:t>
            </a:r>
            <a:endParaRPr lang="en-US" sz="1750" dirty="0"/>
          </a:p>
        </p:txBody>
      </p:sp>
      <p:sp>
        <p:nvSpPr>
          <p:cNvPr id="28" name="Shape 10"/>
          <p:cNvSpPr/>
          <p:nvPr/>
        </p:nvSpPr>
        <p:spPr>
          <a:xfrm>
            <a:off x="317540" y="4473178"/>
            <a:ext cx="11661100" cy="1322189"/>
          </a:xfrm>
          <a:prstGeom prst="roundRect">
            <a:avLst>
              <a:gd name="adj" fmla="val 15440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sp>
        <p:nvSpPr>
          <p:cNvPr id="29" name="Text 11"/>
          <p:cNvSpPr/>
          <p:nvPr/>
        </p:nvSpPr>
        <p:spPr>
          <a:xfrm>
            <a:off x="551974" y="4707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Learn Best Practices</a:t>
            </a:r>
            <a:endParaRPr lang="en-US" sz="2200" dirty="0"/>
          </a:p>
        </p:txBody>
      </p:sp>
      <p:sp>
        <p:nvSpPr>
          <p:cNvPr id="30" name="Text 12"/>
          <p:cNvSpPr/>
          <p:nvPr/>
        </p:nvSpPr>
        <p:spPr>
          <a:xfrm>
            <a:off x="551974" y="5198031"/>
            <a:ext cx="125738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industry-standard web development practices and patterns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39550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8" y="568163"/>
            <a:ext cx="6342102" cy="63421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45388" y="357426"/>
            <a:ext cx="741485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0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Technologies Used</a:t>
            </a:r>
            <a:endParaRPr lang="en-US" sz="4050" dirty="0"/>
          </a:p>
        </p:txBody>
      </p:sp>
      <p:sp>
        <p:nvSpPr>
          <p:cNvPr id="26" name="Text 1"/>
          <p:cNvSpPr/>
          <p:nvPr/>
        </p:nvSpPr>
        <p:spPr>
          <a:xfrm>
            <a:off x="6164580" y="1051437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Tech Stack</a:t>
            </a:r>
            <a:endParaRPr lang="en-US" sz="2000" dirty="0"/>
          </a:p>
        </p:txBody>
      </p:sp>
      <p:sp>
        <p:nvSpPr>
          <p:cNvPr id="27" name="Text 2"/>
          <p:cNvSpPr/>
          <p:nvPr/>
        </p:nvSpPr>
        <p:spPr>
          <a:xfrm>
            <a:off x="6231255" y="137669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Frontend:</a:t>
            </a: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HTML, CSS, JavaScript, Bootstrap 5</a:t>
            </a:r>
            <a:endParaRPr lang="en-US" sz="1600" dirty="0"/>
          </a:p>
        </p:txBody>
      </p:sp>
      <p:sp>
        <p:nvSpPr>
          <p:cNvPr id="28" name="Text 3"/>
          <p:cNvSpPr/>
          <p:nvPr/>
        </p:nvSpPr>
        <p:spPr>
          <a:xfrm>
            <a:off x="6231255" y="170530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Backend:</a:t>
            </a: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Django (Python)</a:t>
            </a:r>
            <a:endParaRPr lang="en-US" sz="1600" dirty="0"/>
          </a:p>
        </p:txBody>
      </p:sp>
      <p:sp>
        <p:nvSpPr>
          <p:cNvPr id="30" name="Text 4"/>
          <p:cNvSpPr/>
          <p:nvPr/>
        </p:nvSpPr>
        <p:spPr>
          <a:xfrm>
            <a:off x="6231255" y="208151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Database:</a:t>
            </a: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SQLite / relational database</a:t>
            </a:r>
            <a:endParaRPr lang="en-US" sz="1600" dirty="0"/>
          </a:p>
        </p:txBody>
      </p:sp>
      <p:sp>
        <p:nvSpPr>
          <p:cNvPr id="31" name="Text 5"/>
          <p:cNvSpPr/>
          <p:nvPr/>
        </p:nvSpPr>
        <p:spPr>
          <a:xfrm>
            <a:off x="6231255" y="247025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Architecture:</a:t>
            </a: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MVT (Model – View – Template)</a:t>
            </a:r>
            <a:endParaRPr lang="en-US" sz="1600" dirty="0"/>
          </a:p>
        </p:txBody>
      </p:sp>
      <p:sp>
        <p:nvSpPr>
          <p:cNvPr id="32" name="Text 6"/>
          <p:cNvSpPr/>
          <p:nvPr/>
        </p:nvSpPr>
        <p:spPr>
          <a:xfrm>
            <a:off x="6164580" y="3024927"/>
            <a:ext cx="330291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Development Environment</a:t>
            </a:r>
            <a:endParaRPr lang="en-US" sz="2000" dirty="0"/>
          </a:p>
        </p:txBody>
      </p:sp>
      <p:sp>
        <p:nvSpPr>
          <p:cNvPr id="33" name="Text 7"/>
          <p:cNvSpPr/>
          <p:nvPr/>
        </p:nvSpPr>
        <p:spPr>
          <a:xfrm>
            <a:off x="6164580" y="355320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web framework for rapid development</a:t>
            </a:r>
            <a:endParaRPr lang="en-US" sz="1600" dirty="0"/>
          </a:p>
        </p:txBody>
      </p:sp>
      <p:sp>
        <p:nvSpPr>
          <p:cNvPr id="34" name="Text 8"/>
          <p:cNvSpPr/>
          <p:nvPr/>
        </p:nvSpPr>
        <p:spPr>
          <a:xfrm>
            <a:off x="6164580" y="395528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Responsive design for modern user experience</a:t>
            </a:r>
            <a:endParaRPr lang="en-US" sz="1600" dirty="0"/>
          </a:p>
        </p:txBody>
      </p:sp>
      <p:sp>
        <p:nvSpPr>
          <p:cNvPr id="35" name="Text 9"/>
          <p:cNvSpPr/>
          <p:nvPr/>
        </p:nvSpPr>
        <p:spPr>
          <a:xfrm>
            <a:off x="6164580" y="435735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Database-driven content management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0100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0"/>
          <p:cNvSpPr/>
          <p:nvPr/>
        </p:nvSpPr>
        <p:spPr>
          <a:xfrm>
            <a:off x="98108" y="0"/>
            <a:ext cx="546318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System Overview</a:t>
            </a:r>
            <a:endParaRPr lang="en-US" sz="4300" dirty="0"/>
          </a:p>
        </p:txBody>
      </p:sp>
      <p:sp>
        <p:nvSpPr>
          <p:cNvPr id="21" name="Text 1"/>
          <p:cNvSpPr/>
          <p:nvPr/>
        </p:nvSpPr>
        <p:spPr>
          <a:xfrm>
            <a:off x="98108" y="770335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System Diagram</a:t>
            </a:r>
            <a:endParaRPr lang="en-US" sz="2150" dirty="0"/>
          </a:p>
        </p:txBody>
      </p:sp>
      <p:sp>
        <p:nvSpPr>
          <p:cNvPr id="22" name="Text 2"/>
          <p:cNvSpPr/>
          <p:nvPr/>
        </p:nvSpPr>
        <p:spPr>
          <a:xfrm>
            <a:off x="98108" y="1439466"/>
            <a:ext cx="131006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furniture e-commerce system consists of user and admin interfaces connected to core management modules.</a:t>
            </a:r>
            <a:endParaRPr lang="en-US" sz="1700" dirty="0"/>
          </a:p>
        </p:txBody>
      </p:sp>
      <p:sp>
        <p:nvSpPr>
          <p:cNvPr id="23" name="Text 3"/>
          <p:cNvSpPr/>
          <p:nvPr/>
        </p:nvSpPr>
        <p:spPr>
          <a:xfrm>
            <a:off x="1212886" y="1868210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 Interface</a:t>
            </a:r>
            <a:endParaRPr lang="en-US" sz="2150" dirty="0"/>
          </a:p>
        </p:txBody>
      </p:sp>
      <p:sp>
        <p:nvSpPr>
          <p:cNvPr id="24" name="Text 4"/>
          <p:cNvSpPr/>
          <p:nvPr/>
        </p:nvSpPr>
        <p:spPr>
          <a:xfrm>
            <a:off x="0" y="2340411"/>
            <a:ext cx="3866435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Customer-facing website for browsing and purchasing furniture</a:t>
            </a:r>
            <a:endParaRPr lang="en-US" sz="1700" dirty="0"/>
          </a:p>
        </p:txBody>
      </p:sp>
      <p:sp>
        <p:nvSpPr>
          <p:cNvPr id="25" name="Text 5"/>
          <p:cNvSpPr/>
          <p:nvPr/>
        </p:nvSpPr>
        <p:spPr>
          <a:xfrm>
            <a:off x="8122204" y="1839279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Admin Interface</a:t>
            </a:r>
            <a:endParaRPr lang="en-US" sz="2150" dirty="0"/>
          </a:p>
        </p:txBody>
      </p:sp>
      <p:sp>
        <p:nvSpPr>
          <p:cNvPr id="26" name="Text 6"/>
          <p:cNvSpPr/>
          <p:nvPr/>
        </p:nvSpPr>
        <p:spPr>
          <a:xfrm>
            <a:off x="8122204" y="2311719"/>
            <a:ext cx="4039314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Management dashboard for inventory and order administration</a:t>
            </a:r>
            <a:endParaRPr lang="en-US" sz="1700" dirty="0"/>
          </a:p>
        </p:txBody>
      </p:sp>
      <p:sp>
        <p:nvSpPr>
          <p:cNvPr id="27" name="Text 7"/>
          <p:cNvSpPr/>
          <p:nvPr/>
        </p:nvSpPr>
        <p:spPr>
          <a:xfrm>
            <a:off x="8412122" y="3477342"/>
            <a:ext cx="2845594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Product Management</a:t>
            </a:r>
            <a:endParaRPr lang="en-US" sz="2150" dirty="0"/>
          </a:p>
        </p:txBody>
      </p:sp>
      <p:sp>
        <p:nvSpPr>
          <p:cNvPr id="28" name="Text 8"/>
          <p:cNvSpPr/>
          <p:nvPr/>
        </p:nvSpPr>
        <p:spPr>
          <a:xfrm>
            <a:off x="8493679" y="3974307"/>
            <a:ext cx="3820835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Catalog management, categories, and inventory tracking</a:t>
            </a:r>
            <a:endParaRPr lang="en-US" sz="1700" dirty="0"/>
          </a:p>
        </p:txBody>
      </p:sp>
      <p:sp>
        <p:nvSpPr>
          <p:cNvPr id="29" name="Text 9"/>
          <p:cNvSpPr/>
          <p:nvPr/>
        </p:nvSpPr>
        <p:spPr>
          <a:xfrm>
            <a:off x="8183996" y="5283994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 Management</a:t>
            </a:r>
            <a:endParaRPr lang="en-US" sz="2150" dirty="0"/>
          </a:p>
        </p:txBody>
      </p:sp>
      <p:sp>
        <p:nvSpPr>
          <p:cNvPr id="30" name="Text 10"/>
          <p:cNvSpPr/>
          <p:nvPr/>
        </p:nvSpPr>
        <p:spPr>
          <a:xfrm>
            <a:off x="8122204" y="5587128"/>
            <a:ext cx="4039314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Registration, authentication, and profile management</a:t>
            </a:r>
            <a:endParaRPr lang="en-US" sz="1700" dirty="0"/>
          </a:p>
        </p:txBody>
      </p:sp>
      <p:sp>
        <p:nvSpPr>
          <p:cNvPr id="31" name="Text 11"/>
          <p:cNvSpPr/>
          <p:nvPr/>
        </p:nvSpPr>
        <p:spPr>
          <a:xfrm>
            <a:off x="1177051" y="5370730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Cart Management</a:t>
            </a:r>
            <a:endParaRPr lang="en-US" sz="2150" dirty="0"/>
          </a:p>
        </p:txBody>
      </p:sp>
      <p:sp>
        <p:nvSpPr>
          <p:cNvPr id="32" name="Text 12"/>
          <p:cNvSpPr/>
          <p:nvPr/>
        </p:nvSpPr>
        <p:spPr>
          <a:xfrm>
            <a:off x="181034" y="5842931"/>
            <a:ext cx="4039195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Shopping cart functionality and session management</a:t>
            </a:r>
            <a:endParaRPr lang="en-US" sz="1700" dirty="0"/>
          </a:p>
        </p:txBody>
      </p:sp>
      <p:sp>
        <p:nvSpPr>
          <p:cNvPr id="33" name="Text 13"/>
          <p:cNvSpPr/>
          <p:nvPr/>
        </p:nvSpPr>
        <p:spPr>
          <a:xfrm>
            <a:off x="805576" y="364801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Order Management</a:t>
            </a:r>
            <a:endParaRPr lang="en-US" sz="2150" dirty="0"/>
          </a:p>
        </p:txBody>
      </p:sp>
      <p:sp>
        <p:nvSpPr>
          <p:cNvPr id="34" name="Text 14"/>
          <p:cNvSpPr/>
          <p:nvPr/>
        </p:nvSpPr>
        <p:spPr>
          <a:xfrm>
            <a:off x="-134602" y="4103666"/>
            <a:ext cx="3820716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Order processing, tracking, and fulfillment</a:t>
            </a:r>
            <a:endParaRPr lang="en-US" sz="1700" dirty="0"/>
          </a:p>
        </p:txBody>
      </p:sp>
      <p:pic>
        <p:nvPicPr>
          <p:cNvPr id="35" name="Image 1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878" y="1950007"/>
            <a:ext cx="4337446" cy="4337446"/>
          </a:xfrm>
          <a:prstGeom prst="rect">
            <a:avLst/>
          </a:prstGeom>
        </p:spPr>
      </p:pic>
      <p:pic>
        <p:nvPicPr>
          <p:cNvPr id="36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758" y="1839279"/>
            <a:ext cx="4585216" cy="4585216"/>
          </a:xfrm>
          <a:prstGeom prst="rect">
            <a:avLst/>
          </a:prstGeom>
        </p:spPr>
      </p:pic>
      <p:pic>
        <p:nvPicPr>
          <p:cNvPr id="3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583" y="1789034"/>
            <a:ext cx="4585216" cy="4585216"/>
          </a:xfrm>
          <a:prstGeom prst="rect">
            <a:avLst/>
          </a:prstGeom>
        </p:spPr>
      </p:pic>
      <p:pic>
        <p:nvPicPr>
          <p:cNvPr id="3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758" y="1753733"/>
            <a:ext cx="4585216" cy="4585216"/>
          </a:xfrm>
          <a:prstGeom prst="rect">
            <a:avLst/>
          </a:prstGeom>
        </p:spPr>
      </p:pic>
      <p:pic>
        <p:nvPicPr>
          <p:cNvPr id="4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8262" y="1761650"/>
            <a:ext cx="4585216" cy="4585216"/>
          </a:xfrm>
          <a:prstGeom prst="rect">
            <a:avLst/>
          </a:prstGeom>
        </p:spPr>
      </p:pic>
      <p:pic>
        <p:nvPicPr>
          <p:cNvPr id="41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1587" y="1777187"/>
            <a:ext cx="4585216" cy="4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49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84190" y="3542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Main Features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206812" y="1856780"/>
            <a:ext cx="3648789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90" y="1826300"/>
            <a:ext cx="3671411" cy="106668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088" y="1516618"/>
            <a:ext cx="680442" cy="680442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6161" y="1720691"/>
            <a:ext cx="272177" cy="272177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441484" y="2423755"/>
            <a:ext cx="34141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 Registration &amp; Login</a:t>
            </a:r>
            <a:endParaRPr lang="en-US" dirty="0"/>
          </a:p>
        </p:txBody>
      </p:sp>
      <p:sp>
        <p:nvSpPr>
          <p:cNvPr id="10" name="Text 3"/>
          <p:cNvSpPr/>
          <p:nvPr/>
        </p:nvSpPr>
        <p:spPr>
          <a:xfrm>
            <a:off x="441484" y="2914174"/>
            <a:ext cx="32868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authentication system with user profiles</a:t>
            </a:r>
            <a:endParaRPr lang="en-US" sz="1400" dirty="0"/>
          </a:p>
        </p:txBody>
      </p:sp>
      <p:sp>
        <p:nvSpPr>
          <p:cNvPr id="11" name="Shape 4"/>
          <p:cNvSpPr/>
          <p:nvPr/>
        </p:nvSpPr>
        <p:spPr>
          <a:xfrm>
            <a:off x="4134475" y="1948220"/>
            <a:ext cx="3440609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46" y="1880595"/>
            <a:ext cx="3469838" cy="100812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1516618"/>
            <a:ext cx="680442" cy="68044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7217" y="1774985"/>
            <a:ext cx="272177" cy="272177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4362540" y="247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Product Search</a:t>
            </a:r>
            <a:endParaRPr lang="en-US" dirty="0"/>
          </a:p>
        </p:txBody>
      </p:sp>
      <p:sp>
        <p:nvSpPr>
          <p:cNvPr id="16" name="Text 6"/>
          <p:cNvSpPr/>
          <p:nvPr/>
        </p:nvSpPr>
        <p:spPr>
          <a:xfrm>
            <a:off x="4267200" y="294816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Browse and search furniture with filtering capabilities</a:t>
            </a:r>
            <a:endParaRPr lang="en-US" sz="1400" dirty="0"/>
          </a:p>
        </p:txBody>
      </p:sp>
      <p:sp>
        <p:nvSpPr>
          <p:cNvPr id="17" name="Shape 7"/>
          <p:cNvSpPr/>
          <p:nvPr/>
        </p:nvSpPr>
        <p:spPr>
          <a:xfrm>
            <a:off x="7865984" y="1978700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984" y="1948220"/>
            <a:ext cx="4196358" cy="121920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883" y="1638538"/>
            <a:ext cx="680442" cy="680442"/>
          </a:xfrm>
          <a:prstGeom prst="rect">
            <a:avLst/>
          </a:prstGeom>
        </p:spPr>
      </p:pic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27956" y="1842611"/>
            <a:ext cx="272177" cy="272177"/>
          </a:xfrm>
          <a:prstGeom prst="rect">
            <a:avLst/>
          </a:prstGeom>
        </p:spPr>
      </p:pic>
      <p:sp>
        <p:nvSpPr>
          <p:cNvPr id="21" name="Text 8"/>
          <p:cNvSpPr/>
          <p:nvPr/>
        </p:nvSpPr>
        <p:spPr>
          <a:xfrm>
            <a:off x="8123278" y="2545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Shopping Cart</a:t>
            </a:r>
            <a:endParaRPr lang="en-US" dirty="0"/>
          </a:p>
        </p:txBody>
      </p:sp>
      <p:sp>
        <p:nvSpPr>
          <p:cNvPr id="22" name="Text 9"/>
          <p:cNvSpPr/>
          <p:nvPr/>
        </p:nvSpPr>
        <p:spPr>
          <a:xfrm>
            <a:off x="8123278" y="303609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Add/update/remove products with automatic price calculation</a:t>
            </a:r>
            <a:endParaRPr lang="en-US" sz="1400" dirty="0"/>
          </a:p>
        </p:txBody>
      </p:sp>
      <p:sp>
        <p:nvSpPr>
          <p:cNvPr id="23" name="Shape 10"/>
          <p:cNvSpPr/>
          <p:nvPr/>
        </p:nvSpPr>
        <p:spPr>
          <a:xfrm>
            <a:off x="184190" y="4464248"/>
            <a:ext cx="4930735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190" y="4461874"/>
            <a:ext cx="4930735" cy="93814"/>
          </a:xfrm>
          <a:prstGeom prst="rect">
            <a:avLst/>
          </a:prstGeom>
        </p:spPr>
      </p:pic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40" y="4124087"/>
            <a:ext cx="680442" cy="680442"/>
          </a:xfrm>
          <a:prstGeom prst="rect">
            <a:avLst/>
          </a:prstGeom>
        </p:spPr>
      </p:pic>
      <p:pic>
        <p:nvPicPr>
          <p:cNvPr id="26" name="Image 11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52014" y="4328160"/>
            <a:ext cx="272177" cy="272177"/>
          </a:xfrm>
          <a:prstGeom prst="rect">
            <a:avLst/>
          </a:prstGeom>
        </p:spPr>
      </p:pic>
      <p:sp>
        <p:nvSpPr>
          <p:cNvPr id="27" name="Text 11"/>
          <p:cNvSpPr/>
          <p:nvPr/>
        </p:nvSpPr>
        <p:spPr>
          <a:xfrm>
            <a:off x="441484" y="5031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Order Placement</a:t>
            </a:r>
            <a:endParaRPr lang="en-US" dirty="0"/>
          </a:p>
        </p:txBody>
      </p:sp>
      <p:sp>
        <p:nvSpPr>
          <p:cNvPr id="28" name="Text 12"/>
          <p:cNvSpPr/>
          <p:nvPr/>
        </p:nvSpPr>
        <p:spPr>
          <a:xfrm>
            <a:off x="441484" y="5521642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Complete checkout process with order confirmation</a:t>
            </a:r>
            <a:endParaRPr lang="en-US" sz="1400" dirty="0"/>
          </a:p>
        </p:txBody>
      </p:sp>
      <p:sp>
        <p:nvSpPr>
          <p:cNvPr id="29" name="Shape 13"/>
          <p:cNvSpPr/>
          <p:nvPr/>
        </p:nvSpPr>
        <p:spPr>
          <a:xfrm>
            <a:off x="5571173" y="4525208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pic>
        <p:nvPicPr>
          <p:cNvPr id="30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1173" y="4494728"/>
            <a:ext cx="6407944" cy="121920"/>
          </a:xfrm>
          <a:prstGeom prst="rect">
            <a:avLst/>
          </a:prstGeom>
        </p:spPr>
      </p:pic>
      <p:pic>
        <p:nvPicPr>
          <p:cNvPr id="31" name="Image 1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698" y="4124087"/>
            <a:ext cx="680442" cy="680442"/>
          </a:xfrm>
          <a:prstGeom prst="rect">
            <a:avLst/>
          </a:prstGeom>
        </p:spPr>
      </p:pic>
      <p:pic>
        <p:nvPicPr>
          <p:cNvPr id="32" name="Image 14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38996" y="4389120"/>
            <a:ext cx="272177" cy="272177"/>
          </a:xfrm>
          <a:prstGeom prst="rect">
            <a:avLst/>
          </a:prstGeom>
        </p:spPr>
      </p:pic>
      <p:sp>
        <p:nvSpPr>
          <p:cNvPr id="33" name="Text 14"/>
          <p:cNvSpPr/>
          <p:nvPr/>
        </p:nvSpPr>
        <p:spPr>
          <a:xfrm>
            <a:off x="5828467" y="5092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Admin Management</a:t>
            </a:r>
            <a:endParaRPr lang="en-US" dirty="0"/>
          </a:p>
        </p:txBody>
      </p:sp>
      <p:sp>
        <p:nvSpPr>
          <p:cNvPr id="34" name="Text 15"/>
          <p:cNvSpPr/>
          <p:nvPr/>
        </p:nvSpPr>
        <p:spPr>
          <a:xfrm>
            <a:off x="5828467" y="5582602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Backend interface for product and order management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75665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32040" y="0"/>
            <a:ext cx="4005382" cy="500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Design</a:t>
            </a:r>
            <a:endParaRPr lang="en-US" sz="3150" dirty="0"/>
          </a:p>
        </p:txBody>
      </p:sp>
      <p:sp>
        <p:nvSpPr>
          <p:cNvPr id="5" name="Text 1"/>
          <p:cNvSpPr/>
          <p:nvPr/>
        </p:nvSpPr>
        <p:spPr>
          <a:xfrm>
            <a:off x="132040" y="821055"/>
            <a:ext cx="13509069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database structure is designed to handle furniture products, user data, orders, and related information efficiently.</a:t>
            </a:r>
            <a:endParaRPr lang="en-US" sz="12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87" y="1168096"/>
            <a:ext cx="10299197" cy="534757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86284" y="3596999"/>
            <a:ext cx="1667002" cy="1500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E‑Commerce Database Schema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327967" y="2007811"/>
            <a:ext cx="2920587" cy="375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Customer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327967" y="2489574"/>
            <a:ext cx="2920587" cy="60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customer_id PK, email, name, password</a:t>
            </a:r>
            <a:endParaRPr lang="en-US" sz="1050" dirty="0"/>
          </a:p>
        </p:txBody>
      </p:sp>
      <p:sp>
        <p:nvSpPr>
          <p:cNvPr id="11" name="Text 5"/>
          <p:cNvSpPr/>
          <p:nvPr/>
        </p:nvSpPr>
        <p:spPr>
          <a:xfrm>
            <a:off x="9271413" y="2007811"/>
            <a:ext cx="2920587" cy="375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Product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9271413" y="2501832"/>
            <a:ext cx="2920587" cy="60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product_id PK, name, price, stock, description</a:t>
            </a:r>
            <a:endParaRPr lang="en-US" sz="1050" dirty="0"/>
          </a:p>
        </p:txBody>
      </p:sp>
      <p:sp>
        <p:nvSpPr>
          <p:cNvPr id="15" name="Text 7"/>
          <p:cNvSpPr/>
          <p:nvPr/>
        </p:nvSpPr>
        <p:spPr>
          <a:xfrm>
            <a:off x="584297" y="4421381"/>
            <a:ext cx="2920587" cy="375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Order</a:t>
            </a:r>
            <a:endParaRPr lang="en-US" sz="1350" dirty="0"/>
          </a:p>
        </p:txBody>
      </p:sp>
      <p:sp>
        <p:nvSpPr>
          <p:cNvPr id="16" name="Text 8"/>
          <p:cNvSpPr/>
          <p:nvPr/>
        </p:nvSpPr>
        <p:spPr>
          <a:xfrm>
            <a:off x="584297" y="4903144"/>
            <a:ext cx="2920587" cy="60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order_id PK, customer_id FK, total_amount, status</a:t>
            </a:r>
            <a:endParaRPr lang="en-US" sz="1050" dirty="0"/>
          </a:p>
        </p:txBody>
      </p:sp>
      <p:sp>
        <p:nvSpPr>
          <p:cNvPr id="17" name="Text 9"/>
          <p:cNvSpPr/>
          <p:nvPr/>
        </p:nvSpPr>
        <p:spPr>
          <a:xfrm>
            <a:off x="9271413" y="4421381"/>
            <a:ext cx="2920587" cy="750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OrderItem &amp; ShippingAddress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9271413" y="5278220"/>
            <a:ext cx="2920587" cy="120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order_item_id PK, order_id FK, product_id FK; shipping_address_id PK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21638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85249" y="2416255"/>
            <a:ext cx="6497598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Django MVT Architecture</a:t>
            </a:r>
            <a:endParaRPr lang="en-US" sz="4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7" y="3246149"/>
            <a:ext cx="3229451" cy="63439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05086" y="4093502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Model</a:t>
            </a:r>
            <a:endParaRPr lang="en-US" sz="2100" dirty="0"/>
          </a:p>
        </p:txBody>
      </p:sp>
      <p:sp>
        <p:nvSpPr>
          <p:cNvPr id="8" name="Text 2"/>
          <p:cNvSpPr/>
          <p:nvPr/>
        </p:nvSpPr>
        <p:spPr>
          <a:xfrm>
            <a:off x="205086" y="4558084"/>
            <a:ext cx="3945850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&amp; business logic - manages data and interacts with the database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826" y="3228082"/>
            <a:ext cx="3574777" cy="702231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3980438" y="4157066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View</a:t>
            </a:r>
            <a:endParaRPr lang="en-US" sz="2100" dirty="0"/>
          </a:p>
        </p:txBody>
      </p:sp>
      <p:sp>
        <p:nvSpPr>
          <p:cNvPr id="11" name="Text 4"/>
          <p:cNvSpPr/>
          <p:nvPr/>
        </p:nvSpPr>
        <p:spPr>
          <a:xfrm>
            <a:off x="3980438" y="4621648"/>
            <a:ext cx="3945850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Handles request &amp; response - acts as intermediary and manages data flow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381" y="3228082"/>
            <a:ext cx="3562042" cy="69973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926288" y="4176116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Template</a:t>
            </a:r>
            <a:endParaRPr lang="en-US" sz="2100" dirty="0"/>
          </a:p>
        </p:txBody>
      </p:sp>
      <p:sp>
        <p:nvSpPr>
          <p:cNvPr id="14" name="Text 6"/>
          <p:cNvSpPr/>
          <p:nvPr/>
        </p:nvSpPr>
        <p:spPr>
          <a:xfrm>
            <a:off x="7926288" y="4640698"/>
            <a:ext cx="3945850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HTML interface - renders HTML content on the user interface</a:t>
            </a:r>
            <a:endParaRPr lang="en-US" sz="1650" dirty="0"/>
          </a:p>
        </p:txBody>
      </p:sp>
      <p:sp>
        <p:nvSpPr>
          <p:cNvPr id="15" name="Text 7"/>
          <p:cNvSpPr/>
          <p:nvPr/>
        </p:nvSpPr>
        <p:spPr>
          <a:xfrm>
            <a:off x="205086" y="5593271"/>
            <a:ext cx="13126402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Workflow:</a:t>
            </a:r>
            <a:r>
              <a:rPr lang="en-US" sz="16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User request → URL → View → Model </a:t>
            </a:r>
            <a:r>
              <a:rPr lang="en-US" sz="16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↔</a:t>
            </a:r>
            <a:r>
              <a:rPr lang="en-US" sz="16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Database → Render Template → Response</a:t>
            </a:r>
            <a:endParaRPr lang="en-US" sz="16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0" y="19420"/>
            <a:ext cx="12195110" cy="239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255211" y="203399"/>
            <a:ext cx="6057662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Sequence Diagram </a:t>
            </a:r>
            <a:endParaRPr lang="en-US" sz="3200" dirty="0"/>
          </a:p>
        </p:txBody>
      </p:sp>
      <p:sp>
        <p:nvSpPr>
          <p:cNvPr id="6" name="Text 1"/>
          <p:cNvSpPr/>
          <p:nvPr/>
        </p:nvSpPr>
        <p:spPr>
          <a:xfrm>
            <a:off x="575786" y="3088719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385941" y="5874901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255211" y="6322040"/>
            <a:ext cx="321540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1" name="Text 4"/>
          <p:cNvSpPr/>
          <p:nvPr/>
        </p:nvSpPr>
        <p:spPr>
          <a:xfrm>
            <a:off x="3601343" y="5882521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3520201" y="6276499"/>
            <a:ext cx="321552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4" name="Text 6"/>
          <p:cNvSpPr/>
          <p:nvPr/>
        </p:nvSpPr>
        <p:spPr>
          <a:xfrm>
            <a:off x="6957893" y="5890141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6735722" y="6284119"/>
            <a:ext cx="321552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17" name="Text 8"/>
          <p:cNvSpPr/>
          <p:nvPr/>
        </p:nvSpPr>
        <p:spPr>
          <a:xfrm>
            <a:off x="9972913" y="5824329"/>
            <a:ext cx="205644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>
              <a:solidFill>
                <a:srgbClr val="4A4A4A"/>
              </a:solidFill>
              <a:latin typeface="DM Sans Semi Bold" pitchFamily="34" charset="0"/>
              <a:ea typeface="DM Sans Semi Bold" pitchFamily="34" charset="-122"/>
              <a:cs typeface="DM Sans Semi Bold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9254133" y="6304389"/>
            <a:ext cx="321552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F976670B-EECA-3446-5EA1-8CCE13071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521" y="33987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893"/>
            <a:ext cx="5924939" cy="2109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1" y="3787859"/>
            <a:ext cx="9657398" cy="23766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5211" y="703268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DM Sans"/>
              </a:rPr>
              <a:t>Register → Switch to Login (NO auto-login)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5941" y="3366575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DM Sans"/>
              </a:rPr>
              <a:t>Search product</a:t>
            </a:r>
          </a:p>
          <a:p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939" y="1166175"/>
            <a:ext cx="5497933" cy="190065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180150" y="721202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DM Sans"/>
                <a:ea typeface="DM Sans"/>
              </a:rPr>
              <a:t>Apply discount code</a:t>
            </a:r>
          </a:p>
        </p:txBody>
      </p:sp>
    </p:spTree>
    <p:extLst>
      <p:ext uri="{BB962C8B-B14F-4D97-AF65-F5344CB8AC3E}">
        <p14:creationId xmlns:p14="http://schemas.microsoft.com/office/powerpoint/2010/main" val="1096405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780</Words>
  <Application>Microsoft Office PowerPoint</Application>
  <PresentationFormat>Widescreen</PresentationFormat>
  <Paragraphs>137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DM Sans</vt:lpstr>
      <vt:lpstr>DM Sans Semi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Khanh Nguyen</cp:lastModifiedBy>
  <cp:revision>22</cp:revision>
  <dcterms:created xsi:type="dcterms:W3CDTF">2025-12-21T16:36:59Z</dcterms:created>
  <dcterms:modified xsi:type="dcterms:W3CDTF">2025-12-24T13:37:53Z</dcterms:modified>
</cp:coreProperties>
</file>